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9813"/>
    <a:srgbClr val="FAB91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10"/>
    <p:restoredTop sz="95814"/>
  </p:normalViewPr>
  <p:slideViewPr>
    <p:cSldViewPr snapToGrid="0" snapToObjects="1">
      <p:cViewPr varScale="1">
        <p:scale>
          <a:sx n="85" d="100"/>
          <a:sy n="85" d="100"/>
        </p:scale>
        <p:origin x="-485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F281163A-9AAD-CD45-B4AF-FDFE4F21AF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090732-A618-5A4E-A537-64A4B51D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408" y="1324244"/>
            <a:ext cx="5962402" cy="2387600"/>
          </a:xfrm>
        </p:spPr>
        <p:txBody>
          <a:bodyPr anchor="b"/>
          <a:lstStyle>
            <a:lvl1pPr algn="l">
              <a:defRPr sz="6000">
                <a:solidFill>
                  <a:srgbClr val="CB981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x-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9B81846-9D9A-1D48-92A5-021FC167E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8408" y="3803919"/>
            <a:ext cx="5962402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0DB87F3-D628-A44F-8A71-6B5B8A4DF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191E38-62B0-8045-9769-C5AE194E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A62D7D1-E196-7F41-90C4-8E5B6201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160369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09C6D8-FAE2-CB48-B6AF-599145010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C2E4046-1F2A-4549-875D-8B6B8B32A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E7EC362-F507-E74D-A2C6-C5E7696D8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C67D965-AD9F-644D-9131-2745EC311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45CBF72-9E7A-C148-95AB-B935E67E5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783083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546FE51-5627-FC4A-A9A8-42553B4EA8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EB8741F-A682-2943-9C3F-0EF5CE5EC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B86AE9C-D32B-0741-85DC-E155CB25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6D3E463-3A1C-6143-A147-7218C72C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68D7D94-A99D-EB42-9BD5-192CF6015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533404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C57925-613C-8F4C-898F-6D8E28BA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A9E8AEF-A169-0A42-A7FC-B7BFA281F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DD3F5BF-3B8F-A441-9A1E-787664CE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A290D71-0132-B74F-AD43-4E63924C4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5644F60-AD23-9B4A-85BC-49CF6F6F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406220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BCD35F-2DE7-044D-9304-4D0E27C6B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1B14C52-09E4-0142-8C93-9205AFB92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6760AB2-67FE-C342-BEE5-51174E49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47DFC55-2E13-584D-9D9C-483FA1164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8A4BBE1-4D03-1848-9FAF-D2A30348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23643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B897D9-C720-FB4C-99A6-E445499FC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EDFFF7A-6894-C343-8B2B-8CFB6B396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011E1F2-BB81-C84C-8A0E-597E1D6BD7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0CFDE69-843F-2F45-A01D-7A6455D9A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81EC541-CB0F-1447-A506-BD02C21E4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42364D8-2F86-5249-AC00-826CF62D6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377776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D39618-D58A-3E49-8DBF-D185F900F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DA3A620-4AFC-9442-A00C-5510DF8CAD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734134F-3AB2-EB41-8F58-E4D3BED98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BA31031-5110-B148-9012-2884EAD357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811604A-9105-DF44-B650-A1CDCA6DC6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9653A2E-AE44-7C4F-AD8A-5F36F9C0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E80CA3C9-D689-5B43-8F60-5DE3EB385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E1D2C46-9E97-CA48-B838-A1DDA3155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15908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115520-22D4-3640-9D6F-597D86B9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90402F3-0F1B-F04F-8083-FE485CB3E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FBE8DC6-F039-8F4F-B92C-661E778DE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CA092C0-3DBB-0C4D-B089-D6C4E4BC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756236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D39A5E4A-1220-D446-BFF2-E1B1A29E5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5B970E6-167F-3A4C-9E6F-0D0471B4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A790E22-C2AC-9449-9D85-E56E7D2FA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42659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090BD6-680C-F145-A915-786F60844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5718EA1-3EA0-D141-8A9E-4B0E2D1C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5F6717-0AE9-A949-B7AD-CBBECBA10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CC583AA-572B-E44C-BA53-CC26402E6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1C6B4A8-79E2-0A42-BF1C-E322E051C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AC163C5-04D9-D149-B649-5C57AA533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2643353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19A20-09BC-224C-966B-185E6E82F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1DE4764-B322-6D45-9B1F-7B7BC65DD6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7ABEFD-5A6F-8643-923F-DEFDD3EE0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11069A7-6823-6749-A5A0-441D11337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65EFE2E-5D71-494E-B417-95968039D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F9D1E64-6BCA-7947-AE30-65C339C3F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763616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3945941-387D-394B-AB4A-8F41333371C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78F7AC8-1812-A049-A6C6-68DF81168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A05E004-3B16-8247-A495-FDDBB5542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2B16F0A-2448-D74F-A923-12E842E643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0EA87-86B7-834A-A87D-CEE75A2A3BFC}" type="datetimeFigureOut">
              <a:rPr lang="x-none" smtClean="0"/>
              <a:pPr/>
              <a:t>30.09.2023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91F9B30-A15F-DA40-8258-123C4CBC7D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4901F1E-3986-CD43-A0EB-5C56A273E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2AC70D-ECCF-4241-A93A-8AFA3630B14E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888247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36A8F9-4B70-7344-BB17-971292C493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sz="4000" b="1" dirty="0" smtClean="0"/>
              <a:t>Великое</a:t>
            </a:r>
            <a:r>
              <a:rPr lang="ru-RU" b="1" dirty="0" smtClean="0"/>
              <a:t> </a:t>
            </a:r>
            <a:r>
              <a:rPr lang="ru-RU" sz="4000" b="1" dirty="0" smtClean="0"/>
              <a:t>княжество Литовское в 14-15 вв. и судьбы </a:t>
            </a:r>
            <a:r>
              <a:rPr lang="ru-RU" sz="4000" b="1" dirty="0" err="1" smtClean="0"/>
              <a:t>западно-русских</a:t>
            </a:r>
            <a:r>
              <a:rPr lang="ru-RU" sz="4000" b="1" dirty="0" smtClean="0"/>
              <a:t> земель</a:t>
            </a:r>
            <a:endParaRPr lang="x-none" sz="4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17B0B40-7554-4F48-967E-E248A4DDE8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Выполнила</a:t>
            </a:r>
            <a:r>
              <a:rPr lang="ru-RU" dirty="0" smtClean="0"/>
              <a:t>: учащаяся </a:t>
            </a:r>
            <a:r>
              <a:rPr lang="ru-RU" dirty="0" smtClean="0"/>
              <a:t>1 курса группы </a:t>
            </a:r>
            <a:r>
              <a:rPr lang="ru-RU" dirty="0" smtClean="0"/>
              <a:t>ИП-312 Прохорова Валерия</a:t>
            </a:r>
            <a:endParaRPr lang="ru-RU" dirty="0" smtClean="0"/>
          </a:p>
          <a:p>
            <a:r>
              <a:rPr lang="ru-RU" dirty="0" smtClean="0"/>
              <a:t>Руководитель: </a:t>
            </a:r>
            <a:r>
              <a:rPr lang="ru-RU" dirty="0" err="1" smtClean="0"/>
              <a:t>Чудинов</a:t>
            </a:r>
            <a:r>
              <a:rPr lang="ru-RU" dirty="0" smtClean="0"/>
              <a:t> Сергей Иванович </a:t>
            </a:r>
            <a:endParaRPr lang="x-none" smtClean="0"/>
          </a:p>
          <a:p>
            <a:endParaRPr lang="x-none" dirty="0"/>
          </a:p>
        </p:txBody>
      </p:sp>
      <p:sp>
        <p:nvSpPr>
          <p:cNvPr id="4" name="TextBox 3"/>
          <p:cNvSpPr txBox="1"/>
          <p:nvPr/>
        </p:nvSpPr>
        <p:spPr>
          <a:xfrm>
            <a:off x="3325906" y="6221506"/>
            <a:ext cx="9780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Сибирский государственный университет телекоммуникаций и технологий  2023г.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942250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5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066801" y="365125"/>
            <a:ext cx="5098032" cy="5113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699716" y="365124"/>
            <a:ext cx="4692899" cy="5113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39671" y="365125"/>
            <a:ext cx="5082988" cy="63770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41125" y="1144588"/>
            <a:ext cx="11330922" cy="4982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734235"/>
            <a:ext cx="10515600" cy="779463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Великое княжество Литовское в XIV - XV </a:t>
            </a:r>
            <a:r>
              <a:rPr lang="ru-RU" b="1" dirty="0" err="1" smtClean="0"/>
              <a:t>вв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x-none" dirty="0"/>
          </a:p>
        </p:txBody>
      </p:sp>
      <p:sp>
        <p:nvSpPr>
          <p:cNvPr id="59" name="TextBox 58"/>
          <p:cNvSpPr txBox="1"/>
          <p:nvPr/>
        </p:nvSpPr>
        <p:spPr>
          <a:xfrm>
            <a:off x="493059" y="1144588"/>
            <a:ext cx="1139414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Значительное влияние на исторические судьбы нашего народа и его государственности после "великого разорения" Руси Батыем оказало возникшее в середине XIII в. на северо-западных границах русских земель Великое княжество Литовское. Его основателем был князь </a:t>
            </a:r>
            <a:r>
              <a:rPr lang="ru-RU" dirty="0" err="1" smtClean="0"/>
              <a:t>Миндовг</a:t>
            </a:r>
            <a:r>
              <a:rPr lang="ru-RU" dirty="0" smtClean="0"/>
              <a:t> (</a:t>
            </a:r>
            <a:r>
              <a:rPr lang="ru-RU" dirty="0" err="1" smtClean="0"/>
              <a:t>Миндаугас</a:t>
            </a:r>
            <a:r>
              <a:rPr lang="ru-RU" dirty="0" smtClean="0"/>
              <a:t>), который в 1230-е гг. сумел объединить под своей властью разрозненные литовские племенные союзы </a:t>
            </a:r>
            <a:r>
              <a:rPr lang="ru-RU" dirty="0" err="1" smtClean="0"/>
              <a:t>жемайтов</a:t>
            </a:r>
            <a:r>
              <a:rPr lang="ru-RU" dirty="0" smtClean="0"/>
              <a:t>, </a:t>
            </a:r>
            <a:r>
              <a:rPr lang="ru-RU" dirty="0" err="1" smtClean="0"/>
              <a:t>аукшайтов</a:t>
            </a:r>
            <a:r>
              <a:rPr lang="ru-RU" dirty="0" smtClean="0"/>
              <a:t>, ятвягов, </a:t>
            </a:r>
            <a:r>
              <a:rPr lang="ru-RU" dirty="0" err="1" smtClean="0"/>
              <a:t>курши</a:t>
            </a:r>
            <a:r>
              <a:rPr lang="ru-RU" dirty="0" smtClean="0"/>
              <a:t> и др.</a:t>
            </a:r>
          </a:p>
          <a:p>
            <a:r>
              <a:rPr lang="ru-RU" dirty="0" smtClean="0"/>
              <a:t>С момента своего образования Литва складывалась как балто-славянское государство. Не знавшая ордынского владычества, она быстро расширяла свою территорию за счет земель ослабевших западнорусских княжеств некогда единого Древнерусского государства. Уже </a:t>
            </a:r>
            <a:r>
              <a:rPr lang="ru-RU" dirty="0" err="1" smtClean="0"/>
              <a:t>Миндовгу</a:t>
            </a:r>
            <a:r>
              <a:rPr lang="ru-RU" dirty="0" smtClean="0"/>
              <a:t> удалось подчинить земли "Черной Руси" в верховьях бассейна реки Неман с городами Гродно, </a:t>
            </a:r>
            <a:r>
              <a:rPr lang="ru-RU" dirty="0" err="1" smtClean="0"/>
              <a:t>Новогородок</a:t>
            </a:r>
            <a:r>
              <a:rPr lang="ru-RU" dirty="0" smtClean="0"/>
              <a:t>, Волковыск и Слоним. Формирование Литовского княжества было ускорено необходимостью борьбы с агрессией Тевтонского ордена, укрепившегося в Прибалтике. Литве в этот период приходилось маневрировать между Западом и Востоком: </a:t>
            </a:r>
            <a:r>
              <a:rPr lang="ru-RU" dirty="0" err="1" smtClean="0"/>
              <a:t>Миндовг</a:t>
            </a:r>
            <a:r>
              <a:rPr lang="ru-RU" dirty="0" smtClean="0"/>
              <a:t> то принимал католичество (1251) и королевский титул от папского престола, то вступал в союз против крестоносцев с Александром Невским и Даниилом Галицким. Наконец, в 1260 г. в сражении на озере Дурбе литовцы нанесли Ордену жестокое поражение, и их правитель отказался от покровительства римского папы. К концу правления </a:t>
            </a:r>
            <a:r>
              <a:rPr lang="ru-RU" dirty="0" err="1" smtClean="0"/>
              <a:t>Миндовга</a:t>
            </a:r>
            <a:r>
              <a:rPr lang="ru-RU" dirty="0" smtClean="0"/>
              <a:t>, павшего в 1263 г. от рук заговорщиков, Литовское государство уже представляло собой значительное политическое образование Восточной Европы.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21341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160059" y="365125"/>
            <a:ext cx="4975885" cy="56948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083859" y="197478"/>
            <a:ext cx="5737412" cy="6258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96153" y="1084728"/>
            <a:ext cx="10663518" cy="4778189"/>
          </a:xfrm>
        </p:spPr>
        <p:txBody>
          <a:bodyPr>
            <a:normAutofit fontScale="77500" lnSpcReduction="20000"/>
          </a:bodyPr>
          <a:lstStyle/>
          <a:p>
            <a:r>
              <a:rPr lang="ru-RU" dirty="0" smtClean="0"/>
              <a:t>В первой половине XIV в. стремился всеми способами расширить и укрепить границы Великого княжества Литовского </a:t>
            </a:r>
            <a:r>
              <a:rPr lang="ru-RU" dirty="0" err="1" smtClean="0"/>
              <a:t>Гедимин</a:t>
            </a:r>
            <a:r>
              <a:rPr lang="ru-RU" dirty="0" smtClean="0"/>
              <a:t> (1316 -1341 гг.). Успешно велась борьба против крестоносцев. В этой борьбе особенно отличился Давид Городенский, </a:t>
            </a:r>
            <a:r>
              <a:rPr lang="ru-RU" dirty="0" err="1" smtClean="0"/>
              <a:t>Гедимин</a:t>
            </a:r>
            <a:r>
              <a:rPr lang="ru-RU" dirty="0" smtClean="0"/>
              <a:t> в 1323 г. основал новую столицу Великого княжества Литовского - Вильно. Наряду с укреплением западных границ с Польшей, </a:t>
            </a:r>
            <a:r>
              <a:rPr lang="ru-RU" dirty="0" err="1" smtClean="0"/>
              <a:t>Гедимин</a:t>
            </a:r>
            <a:r>
              <a:rPr lang="ru-RU" dirty="0" smtClean="0"/>
              <a:t> укреплял старые крепости и строил новые на границе с Ливонским Орденом. Он укрепил </a:t>
            </a:r>
            <a:r>
              <a:rPr lang="ru-RU" dirty="0" err="1" smtClean="0"/>
              <a:t>Керново</a:t>
            </a:r>
            <a:r>
              <a:rPr lang="ru-RU" dirty="0" smtClean="0"/>
              <a:t>, заложил Троки. Власть </a:t>
            </a:r>
            <a:r>
              <a:rPr lang="ru-RU" dirty="0" err="1" smtClean="0"/>
              <a:t>Гедимина</a:t>
            </a:r>
            <a:r>
              <a:rPr lang="ru-RU" dirty="0" smtClean="0"/>
              <a:t> была распространена почти на все белорусские территории.</a:t>
            </a:r>
          </a:p>
          <a:p>
            <a:r>
              <a:rPr lang="ru-RU" dirty="0" smtClean="0"/>
              <a:t>Сын </a:t>
            </a:r>
            <a:r>
              <a:rPr lang="ru-RU" dirty="0" err="1" smtClean="0"/>
              <a:t>Гедимина</a:t>
            </a:r>
            <a:r>
              <a:rPr lang="ru-RU" dirty="0" smtClean="0"/>
              <a:t> </a:t>
            </a:r>
            <a:r>
              <a:rPr lang="ru-RU" dirty="0" err="1" smtClean="0"/>
              <a:t>Ольгерд</a:t>
            </a:r>
            <a:r>
              <a:rPr lang="ru-RU" dirty="0" smtClean="0"/>
              <a:t> еще при жизни отца стремился осуществить программу включения в Великое княжество Литовское всех русских земель, входивших в Киевскую Русь. Став великим князем (1345 - 1377 гг.), он успешно осуществлял свою «общерусскую» программу, направив усилия на восток. Под его властью оказалась значительная часть сегодняшних Смоленской, Брянской, Калужской, Тульской, Орловской, Московской и Тверской областей. Ему подчинялись Псковская и Новгородская земли. Войска </a:t>
            </a:r>
            <a:r>
              <a:rPr lang="ru-RU" dirty="0" err="1" smtClean="0"/>
              <a:t>Ольгерда</a:t>
            </a:r>
            <a:r>
              <a:rPr lang="ru-RU" dirty="0" smtClean="0"/>
              <a:t> в 1368, 1370 и 1372 гг. совершали походы на Москву. В 1363 г. </a:t>
            </a:r>
            <a:r>
              <a:rPr lang="ru-RU" dirty="0" err="1" smtClean="0"/>
              <a:t>Ольгерд</a:t>
            </a:r>
            <a:r>
              <a:rPr lang="ru-RU" dirty="0" smtClean="0"/>
              <a:t> разгромил татарскую орду на Синих Водах, левом притоке Южного Буга. С этого времени Киевская, Подольская, Черниговская и Волынская земли вошли в состав ВКЛ</a:t>
            </a:r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36495" y="338231"/>
            <a:ext cx="5453098" cy="6204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17900" y="365125"/>
            <a:ext cx="4298691" cy="61780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76835" y="546847"/>
            <a:ext cx="10515600" cy="5056094"/>
          </a:xfrm>
        </p:spPr>
        <p:txBody>
          <a:bodyPr>
            <a:normAutofit fontScale="77500" lnSpcReduction="20000"/>
          </a:bodyPr>
          <a:lstStyle/>
          <a:p>
            <a:r>
              <a:rPr lang="ru-RU" dirty="0" smtClean="0"/>
              <a:t>Таким образом, в XIV в. Произошел расцвет и дальнейшее военно-политическое усиление ВКЛ, повысился его международный авторитет. Великие князья стали титуловаться не только литовскими, но и русскими. Князья </a:t>
            </a:r>
            <a:r>
              <a:rPr lang="ru-RU" b="1" dirty="0" err="1" smtClean="0"/>
              <a:t>Гедимин</a:t>
            </a:r>
            <a:r>
              <a:rPr lang="ru-RU" b="1" dirty="0" smtClean="0"/>
              <a:t> (Гедиминас) (1316-1341) </a:t>
            </a:r>
            <a:r>
              <a:rPr lang="ru-RU" dirty="0" smtClean="0"/>
              <a:t>и </a:t>
            </a:r>
            <a:r>
              <a:rPr lang="ru-RU" b="1" dirty="0" err="1" smtClean="0"/>
              <a:t>Ольгерд</a:t>
            </a:r>
            <a:r>
              <a:rPr lang="ru-RU" b="1" dirty="0" smtClean="0"/>
              <a:t> </a:t>
            </a:r>
            <a:r>
              <a:rPr lang="ru-RU" dirty="0" smtClean="0"/>
              <a:t>(Альгирдас) </a:t>
            </a:r>
            <a:r>
              <a:rPr lang="ru-RU" b="1" dirty="0" smtClean="0"/>
              <a:t>(1345- 1377) </a:t>
            </a:r>
            <a:r>
              <a:rPr lang="ru-RU" dirty="0" smtClean="0"/>
              <a:t>создали огромную державу, присоединив к своим владениям большие </a:t>
            </a:r>
            <a:r>
              <a:rPr lang="ru-RU" dirty="0" err="1" smtClean="0"/>
              <a:t>западно</a:t>
            </a:r>
            <a:r>
              <a:rPr lang="ru-RU" dirty="0" smtClean="0"/>
              <a:t>- и южнорусские территории: Полоцк, Витебск, Минск, Брест, Брянск, а также </a:t>
            </a:r>
            <a:r>
              <a:rPr lang="ru-RU" dirty="0" err="1" smtClean="0"/>
              <a:t>Турово-Пинскую</a:t>
            </a:r>
            <a:r>
              <a:rPr lang="ru-RU" dirty="0" smtClean="0"/>
              <a:t>, Галицкую и Волынскую земли.  ВКЛ становилось славянским не только по официальному, государственному языку, каким был старобелорусский, но и по преобладанию славянского населения. </a:t>
            </a:r>
          </a:p>
          <a:p>
            <a:r>
              <a:rPr lang="ru-RU" dirty="0" smtClean="0"/>
              <a:t> </a:t>
            </a:r>
          </a:p>
          <a:p>
            <a:r>
              <a:rPr lang="ru-RU" dirty="0" smtClean="0"/>
              <a:t>Однако в конце XIV в. начался новый этап в истории ВКЛ. Ситуация изменилась после смерти </a:t>
            </a:r>
            <a:r>
              <a:rPr lang="ru-RU" dirty="0" err="1" smtClean="0"/>
              <a:t>Ольгерда</a:t>
            </a:r>
            <a:r>
              <a:rPr lang="ru-RU" dirty="0" smtClean="0"/>
              <a:t> и начала княжения его сына Ягайло (1377 - 1392 гг.). Пожар династической борьбы между Ягайло, его братом </a:t>
            </a:r>
            <a:r>
              <a:rPr lang="ru-RU" dirty="0" err="1" smtClean="0"/>
              <a:t>Витовтом</a:t>
            </a:r>
            <a:r>
              <a:rPr lang="ru-RU" dirty="0" smtClean="0"/>
              <a:t> и дядей </a:t>
            </a:r>
            <a:r>
              <a:rPr lang="ru-RU" dirty="0" err="1" smtClean="0"/>
              <a:t>Кейстутом</a:t>
            </a:r>
            <a:r>
              <a:rPr lang="ru-RU" dirty="0" smtClean="0"/>
              <a:t>, активизация захватнической политики Ордена, обострение отношений с московским княжеством, дипломатия Рима против православия подтолкнули Ягайло к оформлению союзных отношений с Польшей. В1385 г. была подписана </a:t>
            </a:r>
            <a:r>
              <a:rPr lang="ru-RU" dirty="0" err="1" smtClean="0"/>
              <a:t>Кревская</a:t>
            </a:r>
            <a:r>
              <a:rPr lang="ru-RU" dirty="0" smtClean="0"/>
              <a:t> уния. Согласно унии Ягайло перешел в католичество, принял имя Владислава, женился на королеве </a:t>
            </a:r>
            <a:r>
              <a:rPr lang="ru-RU" dirty="0" err="1" smtClean="0"/>
              <a:t>Ядвиге</a:t>
            </a:r>
            <a:r>
              <a:rPr lang="ru-RU" dirty="0" smtClean="0"/>
              <a:t> и был объявлен польским королем и Великим князем Литовским.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957044" y="0"/>
            <a:ext cx="627117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838200" y="457200"/>
            <a:ext cx="10515600" cy="5719763"/>
          </a:xfrm>
        </p:spPr>
        <p:txBody>
          <a:bodyPr>
            <a:normAutofit fontScale="77500" lnSpcReduction="20000"/>
          </a:bodyPr>
          <a:lstStyle/>
          <a:p>
            <a:r>
              <a:rPr lang="ru-RU" dirty="0" smtClean="0"/>
              <a:t>Находясь в соперничестве и с князем московским Иваном I </a:t>
            </a:r>
            <a:r>
              <a:rPr lang="ru-RU" dirty="0" err="1" smtClean="0"/>
              <a:t>Калитой</a:t>
            </a:r>
            <a:r>
              <a:rPr lang="ru-RU" dirty="0" smtClean="0"/>
              <a:t>, и с польскими королями, </a:t>
            </a:r>
            <a:r>
              <a:rPr lang="ru-RU" dirty="0" err="1" smtClean="0"/>
              <a:t>Гедимин</a:t>
            </a:r>
            <a:r>
              <a:rPr lang="ru-RU" dirty="0" smtClean="0"/>
              <a:t> оказывал значительное влияние на политику Великого Новгорода и Пскова, Киева и Смоленска. Между двумя формирующимися государствами разгоралась борьба за право играть роль "собирателя земель русских". Сыну </a:t>
            </a:r>
            <a:r>
              <a:rPr lang="ru-RU" dirty="0" err="1" smtClean="0"/>
              <a:t>Гедимина</a:t>
            </a:r>
            <a:r>
              <a:rPr lang="ru-RU" dirty="0" smtClean="0"/>
              <a:t> </a:t>
            </a:r>
            <a:r>
              <a:rPr lang="ru-RU" dirty="0" err="1" smtClean="0"/>
              <a:t>Ольгерду</a:t>
            </a:r>
            <a:r>
              <a:rPr lang="ru-RU" dirty="0" smtClean="0"/>
              <a:t> удалось присоединить </a:t>
            </a:r>
            <a:r>
              <a:rPr lang="ru-RU" dirty="0" err="1" smtClean="0"/>
              <a:t>Киевщину</a:t>
            </a:r>
            <a:r>
              <a:rPr lang="ru-RU" dirty="0" smtClean="0"/>
              <a:t>, </a:t>
            </a:r>
            <a:r>
              <a:rPr lang="ru-RU" dirty="0" err="1" smtClean="0"/>
              <a:t>Переяславщину</a:t>
            </a:r>
            <a:r>
              <a:rPr lang="ru-RU" dirty="0" smtClean="0"/>
              <a:t>, Чернигово-Северскую землю, а при его преемниках территория Литвы расширилась за счет русских и будущих украинских и белорусских земель. Включение Русских земель в состав Литовского княжества облегчалось тем, что в присоединенных </a:t>
            </a:r>
            <a:r>
              <a:rPr lang="ru-RU" dirty="0" err="1" smtClean="0"/>
              <a:t>западно</a:t>
            </a:r>
            <a:r>
              <a:rPr lang="ru-RU" dirty="0" smtClean="0"/>
              <a:t>- и южнорусских землях сохранялись православие, сложившаяся социальная структура, значительная автономия и даже наследственные права ряда местных русских князей на их владения. Русские земли в составе Литвы - экономически и политически более развитые - оказали существенное влияние на характер социальных отношений и культуру этого государства. Вотчинная знать Великого княжества Литовского, за исключением князей, в основном состояла из русских, а не из литовцев. Кроме того, "Правда Русская" до второй половины XV в. была действующим сводом законов на территории Литвы. Русский язык в его западном варианте ("русская </a:t>
            </a:r>
            <a:r>
              <a:rPr lang="ru-RU" dirty="0" err="1" smtClean="0"/>
              <a:t>мова</a:t>
            </a:r>
            <a:r>
              <a:rPr lang="ru-RU" dirty="0" smtClean="0"/>
              <a:t>") стал государственным языком Литовского княжества и был самым распространенным языком образованной части литовского общества. Литва представляла собой федерацию земель и княжеств под властью великих князей из династии Гедиминовичей. </a:t>
            </a:r>
            <a:r>
              <a:rPr lang="ru-RU" dirty="0" err="1" smtClean="0"/>
              <a:t>Полиэтнический</a:t>
            </a:r>
            <a:r>
              <a:rPr lang="ru-RU" dirty="0" smtClean="0"/>
              <a:t> характер государства отражало и его официальное название - </a:t>
            </a:r>
            <a:r>
              <a:rPr lang="ru-RU" b="1" dirty="0" smtClean="0"/>
              <a:t>Великое </a:t>
            </a:r>
            <a:r>
              <a:rPr lang="ru-RU" dirty="0" smtClean="0"/>
              <a:t>княжество </a:t>
            </a:r>
            <a:r>
              <a:rPr lang="ru-RU" b="1" dirty="0" smtClean="0"/>
              <a:t>Литовское и Русское.</a:t>
            </a: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9B810"/>
      </a:accent1>
      <a:accent2>
        <a:srgbClr val="6C7074"/>
      </a:accent2>
      <a:accent3>
        <a:srgbClr val="BBA894"/>
      </a:accent3>
      <a:accent4>
        <a:srgbClr val="FFC000"/>
      </a:accent4>
      <a:accent5>
        <a:srgbClr val="8B6539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743</Words>
  <Application>Microsoft Macintosh PowerPoint</Application>
  <PresentationFormat>Произвольный</PresentationFormat>
  <Paragraphs>14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Office Theme</vt:lpstr>
      <vt:lpstr>Великое княжество Литовское в 14-15 вв. и судьбы западно-русских земель</vt:lpstr>
      <vt:lpstr>Великое княжество Литовское в XIV - XV вв 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Спасибо за внимание!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Валерия</cp:lastModifiedBy>
  <cp:revision>6</cp:revision>
  <dcterms:created xsi:type="dcterms:W3CDTF">2023-02-11T11:38:42Z</dcterms:created>
  <dcterms:modified xsi:type="dcterms:W3CDTF">2023-09-30T15:20:20Z</dcterms:modified>
</cp:coreProperties>
</file>

<file path=docProps/thumbnail.jpeg>
</file>